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086046845" r:id="rId3"/>
    <p:sldId id="2086046841" r:id="rId4"/>
    <p:sldId id="2086046846" r:id="rId5"/>
    <p:sldId id="2086046842" r:id="rId6"/>
    <p:sldId id="2086046833" r:id="rId7"/>
    <p:sldId id="2086046834" r:id="rId8"/>
    <p:sldId id="2086046835" r:id="rId9"/>
    <p:sldId id="2086046843" r:id="rId10"/>
    <p:sldId id="2086046844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1FF53EA-08D2-41D4-9D10-51C52E5870AF}">
          <p14:sldIdLst>
            <p14:sldId id="257"/>
            <p14:sldId id="2086046845"/>
            <p14:sldId id="2086046841"/>
          </p14:sldIdLst>
        </p14:section>
        <p14:section name="优化基础" id="{A68A3F8E-3D5C-4171-BE43-857BD0C2259B}">
          <p14:sldIdLst>
            <p14:sldId id="2086046846"/>
            <p14:sldId id="2086046842"/>
            <p14:sldId id="2086046833"/>
            <p14:sldId id="2086046834"/>
            <p14:sldId id="2086046835"/>
            <p14:sldId id="2086046843"/>
            <p14:sldId id="208604684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26b9788b209adb7a" providerId="Windows Live"/>
      </p:ext>
    </p:extLst>
  </p:cmAuthor>
  <p:cmAuthor id="2" name="Zhou Yuhang" initials="ZY" lastIdx="1" clrIdx="1">
    <p:extLst>
      <p:ext uri="{19B8F6BF-5375-455C-9EA6-DF929625EA0E}">
        <p15:presenceInfo xmlns:p15="http://schemas.microsoft.com/office/powerpoint/2012/main" userId="71a8b2a1eb4510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FC6"/>
    <a:srgbClr val="EAEFFA"/>
    <a:srgbClr val="FFFFFF"/>
    <a:srgbClr val="FFC979"/>
    <a:srgbClr val="925700"/>
    <a:srgbClr val="16468D"/>
    <a:srgbClr val="A0C0F0"/>
    <a:srgbClr val="F49FAC"/>
    <a:srgbClr val="DEEBF7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9" autoAdjust="0"/>
    <p:restoredTop sz="88912" autoAdjust="0"/>
  </p:normalViewPr>
  <p:slideViewPr>
    <p:cSldViewPr snapToGrid="0">
      <p:cViewPr>
        <p:scale>
          <a:sx n="66" d="100"/>
          <a:sy n="66" d="100"/>
        </p:scale>
        <p:origin x="513" y="17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42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8616-C4E9-425F-8760-040A0997E2A2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43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44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4939F-FCA7-4DC7-829D-4F7F9D4E12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3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3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3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485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61E69-8F6E-63B3-1EF5-CDDF76CC3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8C0134-1FBD-D079-85BA-B399D74F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E1302A-2563-4C42-E66E-C4A49508E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BCC7-4611-D448-6BA5-B73A55775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F76BF-CC8A-5F7A-BE3C-6408933B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A8D00C-4336-0049-C5AC-4036B1B2C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F5E153-7FF6-F18B-F190-6DE65B06F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E1C696-C059-1530-61C4-E88811C50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45D8-64AC-BD62-83DF-E5BA6D24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0684D6-C223-2274-24F2-67A01F9F8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246FC9-ABCE-4A79-C2B5-6DD3F2140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使用这个图作为</a:t>
            </a:r>
            <a:r>
              <a:rPr lang="en-US" altLang="zh-CN" sz="1200" b="1" dirty="0"/>
              <a:t>outline</a:t>
            </a:r>
            <a:endParaRPr lang="en-US" altLang="zh-CN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5C0F1-5627-79AE-7CA2-32E6FD4AA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96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AA2C1-6B03-E28A-31AA-CCA87327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852FA5-A768-EBFC-7A13-2C9373920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F2EF9-92E4-F368-C42B-A24F59BA2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使用这个图作为</a:t>
            </a:r>
            <a:r>
              <a:rPr lang="en-US" altLang="zh-CN" sz="1200" b="1" dirty="0"/>
              <a:t>outline</a:t>
            </a:r>
            <a:endParaRPr lang="en-US" altLang="zh-CN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C7B8E2-883B-DB90-71FA-2158F14CA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3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844E7-8CD9-ED8E-0491-17C5F70A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6D81FE-AF42-49A6-F8F7-3F1776255D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274BAC-85F5-5F65-2C9B-AF924810193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4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4868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3E2146"/>
            </a:gs>
            <a:gs pos="53000">
              <a:srgbClr val="5C0C5C"/>
            </a:gs>
            <a:gs pos="100000">
              <a:srgbClr val="8C4BA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矩形 5"/>
          <p:cNvSpPr/>
          <p:nvPr userDrawn="1"/>
        </p:nvSpPr>
        <p:spPr>
          <a:xfrm>
            <a:off x="0" y="4095750"/>
            <a:ext cx="12192000" cy="27622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2" name="图片 6" descr="logo_画板 1 副本 3"/>
          <p:cNvPicPr>
            <a:picLocks noChangeAspect="1"/>
          </p:cNvPicPr>
          <p:nvPr userDrawn="1"/>
        </p:nvPicPr>
        <p:blipFill rotWithShape="1">
          <a:blip r:embed="rId2"/>
          <a:srcRect r="81482"/>
          <a:stretch>
            <a:fillRect/>
          </a:stretch>
        </p:blipFill>
        <p:spPr>
          <a:xfrm>
            <a:off x="10009231" y="5183070"/>
            <a:ext cx="2182769" cy="1674929"/>
          </a:xfrm>
          <a:prstGeom prst="rect">
            <a:avLst/>
          </a:prstGeom>
        </p:spPr>
      </p:pic>
      <p:pic>
        <p:nvPicPr>
          <p:cNvPr id="2097153" name="图片 8" descr="logo-0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908499">
            <a:off x="9156958" y="486375"/>
            <a:ext cx="3385518" cy="3124200"/>
          </a:xfrm>
          <a:prstGeom prst="rect">
            <a:avLst/>
          </a:prstGeom>
        </p:spPr>
      </p:pic>
      <p:pic>
        <p:nvPicPr>
          <p:cNvPr id="2097154" name="图片 19" descr="logo_画板 1 副本 3"/>
          <p:cNvPicPr>
            <a:picLocks noChangeAspect="1"/>
          </p:cNvPicPr>
          <p:nvPr/>
        </p:nvPicPr>
        <p:blipFill rotWithShape="1">
          <a:blip r:embed="rId2"/>
          <a:srcRect l="18481" r="48644"/>
          <a:stretch>
            <a:fillRect/>
          </a:stretch>
        </p:blipFill>
        <p:spPr>
          <a:xfrm flipH="1">
            <a:off x="-1" y="5248767"/>
            <a:ext cx="2933435" cy="1609233"/>
          </a:xfrm>
          <a:prstGeom prst="rect">
            <a:avLst/>
          </a:prstGeom>
        </p:spPr>
      </p:pic>
      <p:sp>
        <p:nvSpPr>
          <p:cNvPr id="1048582" name="标题 30"/>
          <p:cNvSpPr>
            <a:spLocks noGrp="1"/>
          </p:cNvSpPr>
          <p:nvPr>
            <p:ph type="title" hasCustomPrompt="1"/>
          </p:nvPr>
        </p:nvSpPr>
        <p:spPr>
          <a:xfrm>
            <a:off x="2828660" y="2448150"/>
            <a:ext cx="6522873" cy="705600"/>
          </a:xfrm>
        </p:spPr>
        <p:txBody>
          <a:bodyPr>
            <a:noAutofit/>
          </a:bodyPr>
          <a:lstStyle>
            <a:lvl1pPr algn="ctr">
              <a:defRPr lang="zh-CN" altLang="en-US" sz="4000" b="0" kern="120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Datacenter Networks</a:t>
            </a:r>
            <a:endParaRPr lang="zh-CN" altLang="en-US" dirty="0"/>
          </a:p>
        </p:txBody>
      </p:sp>
      <p:pic>
        <p:nvPicPr>
          <p:cNvPr id="2097155" name="图片 16" descr="logo-04"/>
          <p:cNvPicPr>
            <a:picLocks noChangeAspect="1"/>
          </p:cNvPicPr>
          <p:nvPr userDrawn="1"/>
        </p:nvPicPr>
        <p:blipFill rotWithShape="1">
          <a:blip r:embed="rId4"/>
          <a:srcRect l="17769" t="34703" r="63008" b="32965"/>
          <a:stretch>
            <a:fillRect/>
          </a:stretch>
        </p:blipFill>
        <p:spPr>
          <a:xfrm>
            <a:off x="375029" y="343100"/>
            <a:ext cx="1491871" cy="16576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03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1048704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3A68A1EA-0EB6-402F-8BD9-774ED39F8FE8}" type="datetime1">
              <a:rPr lang="zh-CN" altLang="en-US" smtClean="0"/>
              <a:t>2025/9/12</a:t>
            </a:fld>
            <a:endParaRPr lang="zh-CN" altLang="en-US" dirty="0"/>
          </a:p>
        </p:txBody>
      </p:sp>
      <p:sp>
        <p:nvSpPr>
          <p:cNvPr id="1048705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06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07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1048709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710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1ACE60-B67E-4055-AA55-4571DD3C09FB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11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FAD48F89-3DDA-47E4-A3E5-3D191C8CD7C5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699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0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01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343EDEA4-87FC-4DE4-98AE-05FC87A0467E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69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696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104869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sign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870C7-8257-CF4E-903D-4969E55B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4B296-13CC-6845-A625-1490D707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320"/>
            <a:ext cx="10515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BDE49-9493-CC43-9324-BBBB3C5A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81CC-94C6-4B4D-97A0-A689F3A64935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C4E33-ECE2-9246-8308-FF43C77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2B75-E8C8-4356-88BD-B485DD0571F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5DDB6B-BB63-EE46-9702-50C52F153BC7}"/>
              </a:ext>
            </a:extLst>
          </p:cNvPr>
          <p:cNvSpPr txBox="1"/>
          <p:nvPr userDrawn="1"/>
        </p:nvSpPr>
        <p:spPr>
          <a:xfrm>
            <a:off x="4553578" y="6538912"/>
            <a:ext cx="308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rgbClr val="949494"/>
                </a:solidFill>
              </a:rPr>
              <a:t>Motivation | </a:t>
            </a:r>
            <a:r>
              <a:rPr kumimoji="1" lang="en-US" altLang="zh-CN" sz="1200" dirty="0">
                <a:solidFill>
                  <a:schemeClr val="tx1"/>
                </a:solidFill>
              </a:rPr>
              <a:t>Design</a:t>
            </a:r>
            <a:r>
              <a:rPr kumimoji="1" lang="en-US" altLang="zh-CN" sz="1200" dirty="0">
                <a:solidFill>
                  <a:srgbClr val="949494"/>
                </a:solidFill>
              </a:rPr>
              <a:t> | Evaluation</a:t>
            </a:r>
            <a:endParaRPr kumimoji="1" lang="zh-CN" altLang="en-US" sz="1200" dirty="0">
              <a:solidFill>
                <a:srgbClr val="949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8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矩形 5"/>
          <p:cNvSpPr/>
          <p:nvPr userDrawn="1"/>
        </p:nvSpPr>
        <p:spPr>
          <a:xfrm>
            <a:off x="0" y="6429428"/>
            <a:ext cx="12192000" cy="428571"/>
          </a:xfrm>
          <a:prstGeom prst="rect">
            <a:avLst/>
          </a:prstGeom>
          <a:solidFill>
            <a:srgbClr val="4A1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9" name="灯片编号占位符 311"/>
          <p:cNvSpPr>
            <a:spLocks noGrp="1"/>
          </p:cNvSpPr>
          <p:nvPr>
            <p:ph type="sldNum" sz="quarter" idx="12"/>
          </p:nvPr>
        </p:nvSpPr>
        <p:spPr>
          <a:xfrm>
            <a:off x="9118971" y="6463877"/>
            <a:ext cx="2700000" cy="316800"/>
          </a:xfrm>
        </p:spPr>
        <p:txBody>
          <a:bodyPr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590" name="内容占位符 4"/>
          <p:cNvSpPr>
            <a:spLocks noGrp="1"/>
          </p:cNvSpPr>
          <p:nvPr>
            <p:ph sz="quarter" idx="13"/>
          </p:nvPr>
        </p:nvSpPr>
        <p:spPr>
          <a:xfrm>
            <a:off x="4629150" y="6446863"/>
            <a:ext cx="2600325" cy="393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EEA28750-5144-41F9-A099-775D2CCF80E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>
              <a:defRPr sz="5400" kern="0" spc="0" baseline="0">
                <a:solidFill>
                  <a:srgbClr val="4A194E"/>
                </a:solidFill>
              </a:defRPr>
            </a:lvl1pPr>
          </a:lstStyle>
          <a:p>
            <a:r>
              <a:rPr lang="en-US" altLang="zh-CN" dirty="0"/>
              <a:t>Datacenter Networks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4C9A9C8-A202-48DF-935D-FBB133029AC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lnSpc>
                <a:spcPct val="100000"/>
              </a:lnSpc>
              <a:defRPr sz="2800" kern="0" spc="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400" kern="0" spc="0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000" kern="0" spc="0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 kern="0" spc="0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 kern="0" spc="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Datacenter networks1</a:t>
            </a:r>
            <a:endParaRPr lang="zh-CN" altLang="en-US" dirty="0"/>
          </a:p>
          <a:p>
            <a:pPr lvl="1"/>
            <a:r>
              <a:rPr lang="en-US" altLang="zh-CN" dirty="0"/>
              <a:t>Datacenter networks2</a:t>
            </a:r>
            <a:endParaRPr lang="zh-CN" altLang="en-US" dirty="0"/>
          </a:p>
          <a:p>
            <a:pPr lvl="2"/>
            <a:r>
              <a:rPr lang="en-US" altLang="zh-CN" dirty="0"/>
              <a:t>Datacenter networks3</a:t>
            </a:r>
            <a:endParaRPr lang="zh-CN" altLang="en-US" dirty="0"/>
          </a:p>
          <a:p>
            <a:pPr lvl="3"/>
            <a:r>
              <a:rPr lang="en-US" altLang="zh-CN" dirty="0"/>
              <a:t>Datacenter networks4</a:t>
            </a:r>
            <a:endParaRPr lang="zh-CN" altLang="en-US" dirty="0"/>
          </a:p>
          <a:p>
            <a:pPr lvl="4"/>
            <a:r>
              <a:rPr lang="en-US" altLang="zh-CN" dirty="0"/>
              <a:t>Datacenter networks5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矩形 5"/>
          <p:cNvSpPr/>
          <p:nvPr userDrawn="1"/>
        </p:nvSpPr>
        <p:spPr>
          <a:xfrm>
            <a:off x="0" y="6429428"/>
            <a:ext cx="12192000" cy="428571"/>
          </a:xfrm>
          <a:prstGeom prst="rect">
            <a:avLst/>
          </a:prstGeom>
          <a:solidFill>
            <a:srgbClr val="4A1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7" name="图片 306" descr="logo-06 - 副本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" y="6368854"/>
            <a:ext cx="1095375" cy="524692"/>
          </a:xfrm>
          <a:prstGeom prst="rect">
            <a:avLst/>
          </a:prstGeom>
        </p:spPr>
      </p:pic>
      <p:sp>
        <p:nvSpPr>
          <p:cNvPr id="1048589" name="灯片编号占位符 311"/>
          <p:cNvSpPr>
            <a:spLocks noGrp="1"/>
          </p:cNvSpPr>
          <p:nvPr>
            <p:ph type="sldNum" sz="quarter" idx="12"/>
          </p:nvPr>
        </p:nvSpPr>
        <p:spPr>
          <a:xfrm>
            <a:off x="9118971" y="6463877"/>
            <a:ext cx="2700000" cy="316800"/>
          </a:xfrm>
        </p:spPr>
        <p:txBody>
          <a:bodyPr>
            <a:no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EEA28750-5144-41F9-A099-775D2CCF80E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>
              <a:defRPr sz="5400" kern="0" spc="0" baseline="0">
                <a:solidFill>
                  <a:srgbClr val="4A194E"/>
                </a:solidFill>
              </a:defRPr>
            </a:lvl1pPr>
          </a:lstStyle>
          <a:p>
            <a:r>
              <a:rPr lang="en-US" altLang="zh-CN" dirty="0"/>
              <a:t>Datacenter Networks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4C9A9C8-A202-48DF-935D-FBB133029AC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lnSpc>
                <a:spcPct val="100000"/>
              </a:lnSpc>
              <a:defRPr sz="2800" kern="0" spc="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400" kern="0" spc="0" baseline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000" kern="0" spc="0" baseline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 kern="0" spc="0" baseline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 kern="0" spc="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Datacenter networks1</a:t>
            </a:r>
            <a:endParaRPr lang="zh-CN" altLang="en-US" dirty="0"/>
          </a:p>
          <a:p>
            <a:pPr lvl="1"/>
            <a:r>
              <a:rPr lang="en-US" altLang="zh-CN" dirty="0"/>
              <a:t>Datacenter networks2</a:t>
            </a:r>
            <a:endParaRPr lang="zh-CN" altLang="en-US" dirty="0"/>
          </a:p>
          <a:p>
            <a:pPr lvl="2"/>
            <a:r>
              <a:rPr lang="en-US" altLang="zh-CN" dirty="0"/>
              <a:t>Datacenter networks3</a:t>
            </a:r>
            <a:endParaRPr lang="zh-CN" altLang="en-US" dirty="0"/>
          </a:p>
          <a:p>
            <a:pPr lvl="3"/>
            <a:r>
              <a:rPr lang="en-US" altLang="zh-CN" dirty="0"/>
              <a:t>Datacenter networks4</a:t>
            </a:r>
            <a:endParaRPr lang="zh-CN" altLang="en-US" dirty="0"/>
          </a:p>
          <a:p>
            <a:pPr lvl="4"/>
            <a:r>
              <a:rPr lang="en-US" altLang="zh-CN" dirty="0"/>
              <a:t>Datacenter networks5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25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327" descr="logo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619760" y="5371425"/>
            <a:ext cx="4865370" cy="1885950"/>
          </a:xfrm>
          <a:prstGeom prst="rect">
            <a:avLst/>
          </a:prstGeom>
        </p:spPr>
      </p:pic>
      <p:sp>
        <p:nvSpPr>
          <p:cNvPr id="1048713" name="矩形 328"/>
          <p:cNvSpPr/>
          <p:nvPr userDrawn="1"/>
        </p:nvSpPr>
        <p:spPr>
          <a:xfrm>
            <a:off x="0" y="1299029"/>
            <a:ext cx="12192000" cy="4571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29000">
                <a:srgbClr val="713686"/>
              </a:gs>
              <a:gs pos="69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71" name="图片 329" descr="logo-0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7951" y="-562375"/>
            <a:ext cx="3385518" cy="312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82D25DFF-C78E-44BF-855C-78D7AEBB0AFB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15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72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35"/>
            <a:ext cx="12287250" cy="6858635"/>
          </a:xfrm>
          <a:prstGeom prst="rect">
            <a:avLst/>
          </a:prstGeom>
        </p:spPr>
      </p:pic>
      <p:sp>
        <p:nvSpPr>
          <p:cNvPr id="1048717" name="矩形 5"/>
          <p:cNvSpPr/>
          <p:nvPr userDrawn="1"/>
        </p:nvSpPr>
        <p:spPr>
          <a:xfrm>
            <a:off x="0" y="1622879"/>
            <a:ext cx="12192000" cy="4571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29000">
                <a:srgbClr val="713686"/>
              </a:gs>
              <a:gs pos="69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8719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8720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A338C07-9235-4C90-A240-5A499EEB7210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21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688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689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690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C0DA2134-70B5-4BDB-A248-E2CA99B1974D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691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2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24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8725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26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1048727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28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2FBC33B4-194B-49E3-A946-5BB178FEADB6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29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0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732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FD2A547-E68B-44A4-9213-CA7FA76923C5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733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dirty="0"/>
              <a:t>Datacenter Networks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en-US" altLang="zh-CN" dirty="0"/>
              <a:t>Datacenter networks1</a:t>
            </a:r>
            <a:endParaRPr lang="zh-CN" altLang="en-US" dirty="0"/>
          </a:p>
          <a:p>
            <a:pPr lvl="1"/>
            <a:r>
              <a:rPr lang="en-US" altLang="zh-CN" dirty="0"/>
              <a:t>Datacenter networks2</a:t>
            </a:r>
            <a:endParaRPr lang="zh-CN" altLang="en-US" dirty="0"/>
          </a:p>
          <a:p>
            <a:pPr lvl="2"/>
            <a:r>
              <a:rPr lang="en-US" altLang="zh-CN" dirty="0"/>
              <a:t>Datacenter networks3</a:t>
            </a:r>
            <a:endParaRPr lang="zh-CN" altLang="en-US" dirty="0"/>
          </a:p>
          <a:p>
            <a:pPr lvl="3"/>
            <a:r>
              <a:rPr lang="en-US" altLang="zh-CN" dirty="0"/>
              <a:t>Datacenter networks4</a:t>
            </a:r>
            <a:endParaRPr lang="zh-CN" altLang="en-US" dirty="0"/>
          </a:p>
          <a:p>
            <a:pPr lvl="4"/>
            <a:r>
              <a:rPr lang="en-US" altLang="zh-CN" dirty="0"/>
              <a:t>Datacenter networks5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F2D5D03-08A5-46D2-824C-362B4EBF985F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Calibri" panose="020F050202020403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Calibri" panose="020F050202020403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2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Calibri" panose="020F0502020204030204" pitchFamily="3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Calibri" panose="020F0502020204030204" pitchFamily="3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Calibri" panose="020F0502020204030204" pitchFamily="3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文本框 1"/>
          <p:cNvSpPr txBox="1"/>
          <p:nvPr/>
        </p:nvSpPr>
        <p:spPr>
          <a:xfrm>
            <a:off x="221047" y="2517025"/>
            <a:ext cx="117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大模型训练优化基础</a:t>
            </a:r>
            <a:endParaRPr lang="en-US" altLang="zh-CN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84" name="文本框 3"/>
          <p:cNvSpPr txBox="1"/>
          <p:nvPr/>
        </p:nvSpPr>
        <p:spPr>
          <a:xfrm>
            <a:off x="3456023" y="4621083"/>
            <a:ext cx="5603799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周宇航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南京大学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03CC7-1AB0-A02E-FF6C-D32299F8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C8AF3F-1265-F030-3CB9-48150066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4F40A-2F95-BBBF-7A39-25BFFDDAD9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kumimoji="1"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F8C5677-5F6A-99EA-8CA4-B8D791FC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47057"/>
            <a:ext cx="10969200" cy="705600"/>
          </a:xfrm>
        </p:spPr>
        <p:txBody>
          <a:bodyPr/>
          <a:lstStyle/>
          <a:p>
            <a:r>
              <a:rPr kumimoji="1" lang="zh-CN" altLang="en-US" sz="2800" dirty="0"/>
              <a:t>通信优化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03D86F-F7A7-86A9-D4C2-C489432ED76C}"/>
              </a:ext>
            </a:extLst>
          </p:cNvPr>
          <p:cNvSpPr txBox="1"/>
          <p:nvPr/>
        </p:nvSpPr>
        <p:spPr>
          <a:xfrm>
            <a:off x="608400" y="1374034"/>
            <a:ext cx="10775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NCCL</a:t>
            </a:r>
            <a:r>
              <a:rPr lang="zh-CN" altLang="en-US" sz="2400" dirty="0"/>
              <a:t>等通信库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通信拓扑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计算通信并行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DB4D88-00ED-8962-9BF4-190890B9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69" y="902614"/>
            <a:ext cx="3667806" cy="18851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5DCEA4C-6995-5C25-F74B-9DA450076BAA}"/>
              </a:ext>
            </a:extLst>
          </p:cNvPr>
          <p:cNvGrpSpPr/>
          <p:nvPr/>
        </p:nvGrpSpPr>
        <p:grpSpPr>
          <a:xfrm>
            <a:off x="7572928" y="867900"/>
            <a:ext cx="4568271" cy="1954557"/>
            <a:chOff x="4735386" y="3428998"/>
            <a:chExt cx="4238502" cy="18057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D57C4-FC2C-C9ED-2E64-1FD1FE1C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9421"/>
            <a:stretch>
              <a:fillRect/>
            </a:stretch>
          </p:blipFill>
          <p:spPr>
            <a:xfrm>
              <a:off x="4735386" y="3428998"/>
              <a:ext cx="1922944" cy="180578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308220-7EB2-D607-2EDB-5979084C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7692"/>
            <a:stretch>
              <a:fillRect/>
            </a:stretch>
          </p:blipFill>
          <p:spPr>
            <a:xfrm>
              <a:off x="6495143" y="3428999"/>
              <a:ext cx="2478745" cy="180578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3DC3F81-F083-1C93-1F30-5271E032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7538"/>
          <a:stretch>
            <a:fillRect/>
          </a:stretch>
        </p:blipFill>
        <p:spPr>
          <a:xfrm>
            <a:off x="5238195" y="3500231"/>
            <a:ext cx="4669465" cy="25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048682" name="文本框 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424770" y="3728566"/>
            <a:ext cx="286093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dirty="0">
                <a:solidFill>
                  <a:srgbClr val="4C1750"/>
                </a:solidFill>
                <a:latin typeface="Arial"/>
                <a:ea typeface="微软雅黑"/>
                <a:sym typeface="Calibri" panose="020F0502020204030204" pitchFamily="34" charset="0"/>
              </a:rPr>
              <a:t>Q&amp;A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C1750"/>
              </a:solidFill>
              <a:effectLst/>
              <a:uLnTx/>
              <a:uFillTx/>
              <a:latin typeface="Arial"/>
              <a:ea typeface="微软雅黑"/>
              <a:sym typeface="Calibri" panose="020F0502020204030204" pitchFamily="34" charset="0"/>
            </a:endParaRPr>
          </a:p>
        </p:txBody>
      </p:sp>
      <p:sp>
        <p:nvSpPr>
          <p:cNvPr id="1048683" name="文本框 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936171" y="2638088"/>
            <a:ext cx="3838131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49475" algn="l"/>
              </a:tabLst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4C17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AFFB2-B657-C609-FD0A-8712E009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91C45A-61A3-B85C-C428-44932FD1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973CEC-DE3F-AF6A-ECCD-5AF8A65403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 dirty="0"/>
          </a:p>
        </p:txBody>
      </p:sp>
      <p:sp>
        <p:nvSpPr>
          <p:cNvPr id="24" name="标题 3">
            <a:extLst>
              <a:ext uri="{FF2B5EF4-FFF2-40B4-BE49-F238E27FC236}">
                <a16:creationId xmlns:a16="http://schemas.microsoft.com/office/drawing/2014/main" id="{4EB5274D-DBB9-7067-DD56-8B14CDFA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sz="2800" dirty="0"/>
              <a:t>模型训练</a:t>
            </a:r>
          </a:p>
        </p:txBody>
      </p:sp>
      <p:sp>
        <p:nvSpPr>
          <p:cNvPr id="56" name="灯片编号占位符 1">
            <a:extLst>
              <a:ext uri="{FF2B5EF4-FFF2-40B4-BE49-F238E27FC236}">
                <a16:creationId xmlns:a16="http://schemas.microsoft.com/office/drawing/2014/main" id="{6219BB7C-9D7E-C8AA-E007-717913C27FDC}"/>
              </a:ext>
            </a:extLst>
          </p:cNvPr>
          <p:cNvSpPr txBox="1">
            <a:spLocks/>
          </p:cNvSpPr>
          <p:nvPr/>
        </p:nvSpPr>
        <p:spPr>
          <a:xfrm>
            <a:off x="9118971" y="6463877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6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DB694EE-528E-88FC-4EC2-1B7B0FB7F4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BE94E6-DD28-61BA-DDBC-E63F4D34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45" t="14111" b="5627"/>
          <a:stretch>
            <a:fillRect/>
          </a:stretch>
        </p:blipFill>
        <p:spPr>
          <a:xfrm>
            <a:off x="177917" y="1314000"/>
            <a:ext cx="5527216" cy="47215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CEB444-3623-0A63-C680-78791CC3CB58}"/>
              </a:ext>
            </a:extLst>
          </p:cNvPr>
          <p:cNvSpPr/>
          <p:nvPr/>
        </p:nvSpPr>
        <p:spPr>
          <a:xfrm>
            <a:off x="2956541" y="4906181"/>
            <a:ext cx="2563483" cy="975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6B63B8-3671-3E2F-96A4-42929AE4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60"/>
          <a:stretch>
            <a:fillRect/>
          </a:stretch>
        </p:blipFill>
        <p:spPr>
          <a:xfrm>
            <a:off x="5802034" y="2076220"/>
            <a:ext cx="6103192" cy="24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 dirty="0"/>
          </a:p>
        </p:txBody>
      </p:sp>
      <p:sp>
        <p:nvSpPr>
          <p:cNvPr id="56" name="灯片编号占位符 1">
            <a:extLst>
              <a:ext uri="{FF2B5EF4-FFF2-40B4-BE49-F238E27FC236}">
                <a16:creationId xmlns:a16="http://schemas.microsoft.com/office/drawing/2014/main" id="{A04E1691-76A0-F6B7-B766-C4E94B7B24FE}"/>
              </a:ext>
            </a:extLst>
          </p:cNvPr>
          <p:cNvSpPr txBox="1">
            <a:spLocks/>
          </p:cNvSpPr>
          <p:nvPr/>
        </p:nvSpPr>
        <p:spPr>
          <a:xfrm>
            <a:off x="9118971" y="6463877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6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3" name="文本框 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E0AFC95-A418-F63F-E4A0-2B781C100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14" y="2659559"/>
            <a:ext cx="1186988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49475" algn="l"/>
              </a:tabLst>
            </a:pPr>
            <a:r>
              <a:rPr lang="en-US" altLang="zh-CN" sz="4400" b="1" dirty="0">
                <a:solidFill>
                  <a:srgbClr val="4C17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Question: </a:t>
            </a:r>
            <a:r>
              <a:rPr lang="zh-CN" altLang="en-US" sz="4400" b="1" dirty="0">
                <a:solidFill>
                  <a:srgbClr val="4C17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大模型训练有哪些方面的性能问题？ 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4C175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F2FAB-31C4-76B6-5AAB-A06C17E98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CC7FEF-2B1A-30B5-B83C-B8A2991F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56222-0BA4-C2C2-008A-7B240E3966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 dirty="0"/>
          </a:p>
        </p:txBody>
      </p:sp>
      <p:sp>
        <p:nvSpPr>
          <p:cNvPr id="24" name="标题 3">
            <a:extLst>
              <a:ext uri="{FF2B5EF4-FFF2-40B4-BE49-F238E27FC236}">
                <a16:creationId xmlns:a16="http://schemas.microsoft.com/office/drawing/2014/main" id="{9191FCFD-6321-8E37-D070-77432583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sz="2800" dirty="0"/>
              <a:t>优化分类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83538F9-16A2-077F-D9BE-F52628F510D9}"/>
              </a:ext>
            </a:extLst>
          </p:cNvPr>
          <p:cNvSpPr/>
          <p:nvPr/>
        </p:nvSpPr>
        <p:spPr>
          <a:xfrm>
            <a:off x="1579118" y="3531237"/>
            <a:ext cx="3780000" cy="1355786"/>
          </a:xfrm>
          <a:prstGeom prst="ellipse">
            <a:avLst/>
          </a:prstGeom>
          <a:solidFill>
            <a:srgbClr val="EC5F74">
              <a:alpha val="25000"/>
            </a:srgbClr>
          </a:solidFill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5A1390-2CDA-CD76-C05D-FACAEC5436AE}"/>
              </a:ext>
            </a:extLst>
          </p:cNvPr>
          <p:cNvSpPr txBox="1"/>
          <p:nvPr/>
        </p:nvSpPr>
        <p:spPr>
          <a:xfrm>
            <a:off x="2665051" y="359066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u="sng" dirty="0"/>
              <a:t>Computation</a:t>
            </a:r>
            <a:endParaRPr lang="zh-CN" altLang="en-US" b="1" i="1" u="sng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F5CD56A-C37E-71D0-E591-DE077E81DB6A}"/>
              </a:ext>
            </a:extLst>
          </p:cNvPr>
          <p:cNvSpPr/>
          <p:nvPr/>
        </p:nvSpPr>
        <p:spPr>
          <a:xfrm>
            <a:off x="1579118" y="1912510"/>
            <a:ext cx="3780000" cy="1355786"/>
          </a:xfrm>
          <a:prstGeom prst="ellipse">
            <a:avLst/>
          </a:prstGeom>
          <a:solidFill>
            <a:srgbClr val="6096E6">
              <a:alpha val="25000"/>
            </a:srgbClr>
          </a:solidFill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D7E4CD-4B0E-AF96-EBFC-8C53D8292D2F}"/>
              </a:ext>
            </a:extLst>
          </p:cNvPr>
          <p:cNvSpPr txBox="1"/>
          <p:nvPr/>
        </p:nvSpPr>
        <p:spPr>
          <a:xfrm>
            <a:off x="2966415" y="1958166"/>
            <a:ext cx="100540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u="sng" dirty="0"/>
              <a:t>Parallel</a:t>
            </a:r>
            <a:endParaRPr lang="zh-CN" altLang="en-US" b="1" i="1" u="sng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A3C5FCA-372F-FC20-06B2-17C2CBE0C5F9}"/>
              </a:ext>
            </a:extLst>
          </p:cNvPr>
          <p:cNvSpPr/>
          <p:nvPr/>
        </p:nvSpPr>
        <p:spPr>
          <a:xfrm>
            <a:off x="7062709" y="3576894"/>
            <a:ext cx="3780000" cy="135578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0D4AA3A-3E39-9B56-3C65-2A2B0F1AEBBF}"/>
              </a:ext>
            </a:extLst>
          </p:cNvPr>
          <p:cNvSpPr txBox="1"/>
          <p:nvPr/>
        </p:nvSpPr>
        <p:spPr>
          <a:xfrm>
            <a:off x="7988340" y="3636319"/>
            <a:ext cx="192873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u="sng" dirty="0"/>
              <a:t>Communication</a:t>
            </a:r>
            <a:endParaRPr lang="zh-CN" altLang="en-US" b="1" i="1" u="sng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8B9006F9-49E8-4AF7-20BE-3326C0A3BC5E}"/>
              </a:ext>
            </a:extLst>
          </p:cNvPr>
          <p:cNvSpPr/>
          <p:nvPr/>
        </p:nvSpPr>
        <p:spPr>
          <a:xfrm>
            <a:off x="7062708" y="1958166"/>
            <a:ext cx="3780000" cy="1355787"/>
          </a:xfrm>
          <a:prstGeom prst="ellipse">
            <a:avLst/>
          </a:prstGeom>
          <a:solidFill>
            <a:schemeClr val="accent4">
              <a:lumMod val="75000"/>
              <a:alpha val="25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endParaRPr lang="en-US" altLang="zh-CN" kern="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1B2D41B-696F-DD49-2DCF-1C751971C393}"/>
              </a:ext>
            </a:extLst>
          </p:cNvPr>
          <p:cNvSpPr txBox="1"/>
          <p:nvPr/>
        </p:nvSpPr>
        <p:spPr>
          <a:xfrm>
            <a:off x="8410486" y="1997678"/>
            <a:ext cx="108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u="sng" dirty="0"/>
              <a:t>I/O</a:t>
            </a:r>
            <a:endParaRPr lang="zh-CN" altLang="en-US" b="1" i="1" u="sng" dirty="0"/>
          </a:p>
        </p:txBody>
      </p:sp>
      <p:sp>
        <p:nvSpPr>
          <p:cNvPr id="56" name="灯片编号占位符 1">
            <a:extLst>
              <a:ext uri="{FF2B5EF4-FFF2-40B4-BE49-F238E27FC236}">
                <a16:creationId xmlns:a16="http://schemas.microsoft.com/office/drawing/2014/main" id="{31EFF67B-E8B3-6DBD-2CB4-6232763BC024}"/>
              </a:ext>
            </a:extLst>
          </p:cNvPr>
          <p:cNvSpPr txBox="1">
            <a:spLocks/>
          </p:cNvSpPr>
          <p:nvPr/>
        </p:nvSpPr>
        <p:spPr>
          <a:xfrm>
            <a:off x="9118971" y="6463877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6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3E16520-2D91-7E13-EE60-021C6A5AC21F}"/>
              </a:ext>
            </a:extLst>
          </p:cNvPr>
          <p:cNvSpPr/>
          <p:nvPr/>
        </p:nvSpPr>
        <p:spPr>
          <a:xfrm>
            <a:off x="421116" y="240202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数据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/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流水线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/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张量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/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序列并行</a:t>
            </a:r>
            <a:endParaRPr lang="en-US" altLang="zh-CN" sz="1600" kern="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自动并行：</a:t>
            </a:r>
            <a:r>
              <a:rPr lang="en-US" altLang="zh-CN" sz="1600" kern="0" dirty="0" err="1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Alpa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…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79858B6-B17B-4AC0-EE19-1B18E0152364}"/>
              </a:ext>
            </a:extLst>
          </p:cNvPr>
          <p:cNvSpPr/>
          <p:nvPr/>
        </p:nvSpPr>
        <p:spPr>
          <a:xfrm>
            <a:off x="5931823" y="2357664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CPU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预处理：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Pecan, …</a:t>
            </a:r>
          </a:p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Cache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策略：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UGACHE, …</a:t>
            </a:r>
          </a:p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数据获取：</a:t>
            </a:r>
            <a:r>
              <a:rPr lang="en-US" altLang="zh-CN" sz="1600" kern="0" dirty="0" err="1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Fastensor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…</a:t>
            </a:r>
            <a:endParaRPr lang="zh-CN" altLang="en-US" sz="16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AF0C332-1348-6D32-FA2F-7705E7E184DE}"/>
              </a:ext>
            </a:extLst>
          </p:cNvPr>
          <p:cNvSpPr/>
          <p:nvPr/>
        </p:nvSpPr>
        <p:spPr>
          <a:xfrm>
            <a:off x="442815" y="3945421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通算融合：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T3, …</a:t>
            </a:r>
          </a:p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显存管理：</a:t>
            </a:r>
            <a:r>
              <a:rPr lang="en-US" altLang="zh-CN" sz="1600" kern="0" dirty="0" err="1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GMLake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…</a:t>
            </a:r>
          </a:p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编译优化：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Cocktailer, …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B8BC616-5C37-71C4-364F-0E57C9478D96}"/>
              </a:ext>
            </a:extLst>
          </p:cNvPr>
          <p:cNvSpPr/>
          <p:nvPr/>
        </p:nvSpPr>
        <p:spPr>
          <a:xfrm>
            <a:off x="5953852" y="3991078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通信调度：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Syndicate,</a:t>
            </a:r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… </a:t>
            </a:r>
          </a:p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拓扑架构：</a:t>
            </a:r>
            <a:r>
              <a:rPr lang="en-US" altLang="zh-CN" sz="1600" kern="0" dirty="0" err="1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TopoOpt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…</a:t>
            </a:r>
          </a:p>
          <a:p>
            <a:pPr algn="ctr"/>
            <a:r>
              <a:rPr lang="zh-CN" alt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集合通信：</a:t>
            </a:r>
            <a:r>
              <a:rPr lang="en-US" altLang="zh-CN" sz="1600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TCCL, …</a:t>
            </a:r>
          </a:p>
        </p:txBody>
      </p:sp>
    </p:spTree>
    <p:extLst>
      <p:ext uri="{BB962C8B-B14F-4D97-AF65-F5344CB8AC3E}">
        <p14:creationId xmlns:p14="http://schemas.microsoft.com/office/powerpoint/2010/main" val="125126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 animBg="1"/>
      <p:bldP spid="53" grpId="0" animBg="1"/>
      <p:bldP spid="54" grpId="0" animBg="1"/>
      <p:bldP spid="55" grpId="0"/>
      <p:bldP spid="59" grpId="0"/>
      <p:bldP spid="60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59E03-8328-20E2-E32E-BACB11BE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4286C9-3758-7F45-77F4-401494C5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45600"/>
            <a:ext cx="10969200" cy="705600"/>
          </a:xfrm>
        </p:spPr>
        <p:txBody>
          <a:bodyPr/>
          <a:lstStyle/>
          <a:p>
            <a:r>
              <a:rPr lang="zh-CN" altLang="en-US" sz="2800" dirty="0"/>
              <a:t>数据</a:t>
            </a:r>
            <a:r>
              <a:rPr lang="zh-CN" altLang="en-US" sz="2800" b="1" dirty="0"/>
              <a:t>并行</a:t>
            </a:r>
            <a:endParaRPr lang="zh-CN" altLang="en-US" sz="2800" dirty="0"/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4FD1833C-6836-18BE-BFB3-E18CDFDC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8971" y="6463877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47DC9-7055-E007-F9CD-BD82584C54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9FE6A4-A0AB-826B-677C-820EC70E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0" r="4691"/>
          <a:stretch>
            <a:fillRect/>
          </a:stretch>
        </p:blipFill>
        <p:spPr>
          <a:xfrm>
            <a:off x="233882" y="2670762"/>
            <a:ext cx="4899834" cy="2806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C78C98-D5A0-030E-EC40-BAB09084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394" y="2670762"/>
            <a:ext cx="6546108" cy="28132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D2A01A-F92E-67F9-F2CB-392965DC6A78}"/>
              </a:ext>
            </a:extLst>
          </p:cNvPr>
          <p:cNvSpPr txBox="1"/>
          <p:nvPr/>
        </p:nvSpPr>
        <p:spPr>
          <a:xfrm>
            <a:off x="608400" y="1148747"/>
            <a:ext cx="107752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数据并行会自动拆分训练数据，并将模型作业发送到多个 </a:t>
            </a:r>
            <a:r>
              <a:rPr lang="en-US" altLang="zh-CN" sz="2000" dirty="0"/>
              <a:t>GPU</a:t>
            </a:r>
            <a:r>
              <a:rPr lang="zh-CN" altLang="en-US" sz="2000" dirty="0"/>
              <a:t>。每个模型完成后，数据并行会累积梯度。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FSDP </a:t>
            </a:r>
            <a:r>
              <a:rPr lang="zh-CN" altLang="en-US" sz="2000" dirty="0"/>
              <a:t>会将模型的所有参数、梯度和优化器状态分片到多个</a:t>
            </a:r>
            <a:r>
              <a:rPr lang="en-US" altLang="zh-CN" sz="2000" dirty="0"/>
              <a:t>GPU</a:t>
            </a:r>
            <a:r>
              <a:rPr lang="zh-CN" altLang="en-US" sz="2000" dirty="0"/>
              <a:t>上，并可以选择将分片后的模型参数卸载到 </a:t>
            </a:r>
            <a:r>
              <a:rPr lang="en-US" altLang="zh-CN" sz="2000" dirty="0"/>
              <a:t>CPU </a:t>
            </a:r>
            <a:r>
              <a:rPr lang="zh-CN" altLang="en-US" sz="2000" dirty="0"/>
              <a:t>上。</a:t>
            </a:r>
          </a:p>
        </p:txBody>
      </p:sp>
    </p:spTree>
    <p:extLst>
      <p:ext uri="{BB962C8B-B14F-4D97-AF65-F5344CB8AC3E}">
        <p14:creationId xmlns:p14="http://schemas.microsoft.com/office/powerpoint/2010/main" val="322434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F552-D70B-7407-D5FF-DC283C6A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FB52DE-9D9D-2E74-C8FD-F5B02AE7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45600"/>
            <a:ext cx="10969200" cy="705600"/>
          </a:xfrm>
        </p:spPr>
        <p:txBody>
          <a:bodyPr/>
          <a:lstStyle/>
          <a:p>
            <a:r>
              <a:rPr lang="zh-CN" altLang="en-US" sz="2800" b="1" dirty="0"/>
              <a:t>模型并行</a:t>
            </a:r>
            <a:endParaRPr lang="zh-CN" altLang="en-US" sz="2800" dirty="0"/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843ED5CD-EA16-FB11-2253-B20638A8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8971" y="6463877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1D69A-1F5B-425F-BA95-EBAFBECF05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B58D7-1E2E-27DD-66C5-70349FB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72"/>
          <a:stretch>
            <a:fillRect/>
          </a:stretch>
        </p:blipFill>
        <p:spPr>
          <a:xfrm>
            <a:off x="385192" y="2081920"/>
            <a:ext cx="11415615" cy="37418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22FBD5-E73F-A4F5-E27B-976A5A0939A8}"/>
              </a:ext>
            </a:extLst>
          </p:cNvPr>
          <p:cNvSpPr txBox="1"/>
          <p:nvPr/>
        </p:nvSpPr>
        <p:spPr>
          <a:xfrm>
            <a:off x="608400" y="1374034"/>
            <a:ext cx="10775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流水线并行：按模型</a:t>
            </a:r>
            <a:r>
              <a:rPr lang="en-US" altLang="zh-CN" sz="2400" dirty="0"/>
              <a:t>layer</a:t>
            </a:r>
            <a:r>
              <a:rPr lang="zh-CN" altLang="en-US" sz="2400" dirty="0"/>
              <a:t>层切分到不同设备，即层间并行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张量并行：将计算图中的层内的参数切分到不同设备，即层内并行</a:t>
            </a:r>
          </a:p>
        </p:txBody>
      </p:sp>
    </p:spTree>
    <p:extLst>
      <p:ext uri="{BB962C8B-B14F-4D97-AF65-F5344CB8AC3E}">
        <p14:creationId xmlns:p14="http://schemas.microsoft.com/office/powerpoint/2010/main" val="183101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4013A-9FBD-3B42-4072-9574EA88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th118">
            <a:extLst>
              <a:ext uri="{FF2B5EF4-FFF2-40B4-BE49-F238E27FC236}">
                <a16:creationId xmlns:a16="http://schemas.microsoft.com/office/drawing/2014/main" id="{BC23A558-3047-C4E3-6271-2E057C6776DB}"/>
              </a:ext>
            </a:extLst>
          </p:cNvPr>
          <p:cNvSpPr/>
          <p:nvPr/>
        </p:nvSpPr>
        <p:spPr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2" name="Text Box212">
            <a:extLst>
              <a:ext uri="{FF2B5EF4-FFF2-40B4-BE49-F238E27FC236}">
                <a16:creationId xmlns:a16="http://schemas.microsoft.com/office/drawing/2014/main" id="{11473347-B91F-E7AF-AB70-45BEACF41F8A}"/>
              </a:ext>
            </a:extLst>
          </p:cNvPr>
          <p:cNvSpPr txBox="1"/>
          <p:nvPr/>
        </p:nvSpPr>
        <p:spPr>
          <a:xfrm>
            <a:off x="829076" y="1672060"/>
            <a:ext cx="10831830" cy="81400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marL="800100" lvl="1" indent="-342900" algn="l" rtl="0">
              <a:lnSpc>
                <a:spcPts val="3145"/>
              </a:lnSpc>
              <a:buFont typeface="Arial" panose="020B0604020202090204" pitchFamily="34" charset="0"/>
              <a:buChar char="•"/>
            </a:pPr>
            <a:endParaRPr lang="en-US" altLang="zh-CN" sz="2400" dirty="0">
              <a:latin typeface="Times New Roman Regular" panose="02020603050405020304" charset="0"/>
              <a:ea typeface="Hei"/>
              <a:cs typeface="Times New Roman Regular" panose="02020603050405020304" charset="0"/>
            </a:endParaRPr>
          </a:p>
          <a:p>
            <a:pPr marL="342900" indent="-342900" algn="l" rtl="0">
              <a:lnSpc>
                <a:spcPts val="3145"/>
              </a:lnSpc>
              <a:buFont typeface="Arial" panose="020B0604020202090204" pitchFamily="34" charset="0"/>
              <a:buChar char="•"/>
            </a:pPr>
            <a:endParaRPr lang="en-US" altLang="zh-CN" sz="2400" dirty="0">
              <a:latin typeface="Times New Roman Regular" panose="02020603050405020304" charset="0"/>
              <a:ea typeface="Times" panose="00000500000000020000"/>
              <a:cs typeface="Times New Roman Regular" panose="02020603050405020304" charset="0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DF264377-6956-A38D-0F96-52A5076D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4396AD26-57D9-FB7A-164D-37D3DF4B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47057"/>
            <a:ext cx="10969200" cy="705600"/>
          </a:xfrm>
        </p:spPr>
        <p:txBody>
          <a:bodyPr/>
          <a:lstStyle/>
          <a:p>
            <a:r>
              <a:rPr lang="zh-CN" altLang="en-US" sz="2800" dirty="0"/>
              <a:t>混合并行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9AA4DA-23A4-3088-BB97-68DFBDEADA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4585E-6A4F-6B43-0F6B-67E4F547F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073" y="2480919"/>
            <a:ext cx="6402531" cy="31627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8DB3E4-A980-1893-C6CA-4F6A56AF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94" y="2480919"/>
            <a:ext cx="4984474" cy="29906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719F59-A4B1-5621-F614-DA2BEB139180}"/>
              </a:ext>
            </a:extLst>
          </p:cNvPr>
          <p:cNvSpPr txBox="1"/>
          <p:nvPr/>
        </p:nvSpPr>
        <p:spPr>
          <a:xfrm>
            <a:off x="608400" y="1374034"/>
            <a:ext cx="10775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DP+PP+TP</a:t>
            </a:r>
          </a:p>
        </p:txBody>
      </p:sp>
    </p:spTree>
    <p:extLst>
      <p:ext uri="{BB962C8B-B14F-4D97-AF65-F5344CB8AC3E}">
        <p14:creationId xmlns:p14="http://schemas.microsoft.com/office/powerpoint/2010/main" val="428722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C1F141-30C3-EA78-0311-8FB1F9D1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3357C-AAF7-CC39-D1B8-DC8685F92B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kumimoji="1"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41613DA5-400A-433D-B516-B2A082EA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47057"/>
            <a:ext cx="10969200" cy="705600"/>
          </a:xfrm>
        </p:spPr>
        <p:txBody>
          <a:bodyPr/>
          <a:lstStyle/>
          <a:p>
            <a:r>
              <a:rPr kumimoji="1" lang="en-US" altLang="zh-CN" sz="2800" dirty="0"/>
              <a:t>I/O</a:t>
            </a:r>
            <a:r>
              <a:rPr kumimoji="1" lang="zh-CN" altLang="en-US" sz="2800" dirty="0"/>
              <a:t>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73BFDC-F972-A7F2-8236-AD018D9C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323" y="1052657"/>
            <a:ext cx="5526324" cy="2499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8B581F-FF67-E2C8-8640-C550D33050AE}"/>
              </a:ext>
            </a:extLst>
          </p:cNvPr>
          <p:cNvSpPr txBox="1"/>
          <p:nvPr/>
        </p:nvSpPr>
        <p:spPr>
          <a:xfrm>
            <a:off x="2664820" y="3895593"/>
            <a:ext cx="3162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问题来源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随机访存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CPU</a:t>
            </a:r>
            <a:r>
              <a:rPr lang="zh-CN" altLang="en-US" sz="2400" dirty="0"/>
              <a:t>预处理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多线程并行效率低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20C891-7401-4C13-92B5-BC84C269400C}"/>
              </a:ext>
            </a:extLst>
          </p:cNvPr>
          <p:cNvSpPr txBox="1"/>
          <p:nvPr/>
        </p:nvSpPr>
        <p:spPr>
          <a:xfrm>
            <a:off x="6943278" y="3895593"/>
            <a:ext cx="36013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解决方案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文件合并、数据压缩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缓存策略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多线程并行</a:t>
            </a: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C0CDDF-99FE-7DB9-6488-2F4E7454A1BD}"/>
              </a:ext>
            </a:extLst>
          </p:cNvPr>
          <p:cNvSpPr txBox="1"/>
          <p:nvPr/>
        </p:nvSpPr>
        <p:spPr>
          <a:xfrm>
            <a:off x="384631" y="6086853"/>
            <a:ext cx="10247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Where Is My Training Bottleneck? Hidden Trade-Offs in Deep Learning Preprocessing Pipelines (SIGMOD 22)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314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0569-3859-3E84-3834-E0C7A526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D873F8-7C40-2117-6D31-7B51EFB5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378A5-58A9-B702-9138-0BD4C19768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kumimoji="1"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47935641-FC2D-E05E-84D5-9C45B1E0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47057"/>
            <a:ext cx="10969200" cy="705600"/>
          </a:xfrm>
        </p:spPr>
        <p:txBody>
          <a:bodyPr/>
          <a:lstStyle/>
          <a:p>
            <a:r>
              <a:rPr kumimoji="1" lang="zh-CN" altLang="en-US" sz="2800" dirty="0"/>
              <a:t>计算优化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9520FF-4C57-C87C-7AB0-972391040826}"/>
              </a:ext>
            </a:extLst>
          </p:cNvPr>
          <p:cNvSpPr txBox="1"/>
          <p:nvPr/>
        </p:nvSpPr>
        <p:spPr>
          <a:xfrm>
            <a:off x="608400" y="1374034"/>
            <a:ext cx="10775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Flash Attention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算子融合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669A61-15F4-79C7-7F11-60273422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4" y="3012448"/>
            <a:ext cx="5878286" cy="23498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9F351B-20E0-940F-A7D5-9A6700E3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80" r="8191"/>
          <a:stretch>
            <a:fillRect/>
          </a:stretch>
        </p:blipFill>
        <p:spPr>
          <a:xfrm>
            <a:off x="6888915" y="3235946"/>
            <a:ext cx="4814017" cy="1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12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70C0"/>
      </a:hlink>
      <a:folHlink>
        <a:srgbClr val="0070C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E3183"/>
            </a:gs>
            <a:gs pos="33000">
              <a:srgbClr val="6C3B8B">
                <a:tint val="44500"/>
                <a:satMod val="160000"/>
              </a:srgbClr>
            </a:gs>
            <a:gs pos="100000">
              <a:schemeClr val="bg1"/>
            </a:gs>
          </a:gsLst>
          <a:lin ang="0" scaled="1"/>
        </a:gradFill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22364</TotalTime>
  <Words>305</Words>
  <Application>Microsoft Office PowerPoint</Application>
  <PresentationFormat>宽屏</PresentationFormat>
  <Paragraphs>70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Times New Roman Regular</vt:lpstr>
      <vt:lpstr>等线</vt:lpstr>
      <vt:lpstr>Arial</vt:lpstr>
      <vt:lpstr>Calibri</vt:lpstr>
      <vt:lpstr>Wingdings</vt:lpstr>
      <vt:lpstr>Office 主题​​</vt:lpstr>
      <vt:lpstr>PowerPoint 演示文稿</vt:lpstr>
      <vt:lpstr>模型训练</vt:lpstr>
      <vt:lpstr>PowerPoint 演示文稿</vt:lpstr>
      <vt:lpstr>优化分类</vt:lpstr>
      <vt:lpstr>数据并行</vt:lpstr>
      <vt:lpstr>模型并行</vt:lpstr>
      <vt:lpstr>混合并行</vt:lpstr>
      <vt:lpstr>I/O优化</vt:lpstr>
      <vt:lpstr>计算优化</vt:lpstr>
      <vt:lpstr>通信优化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宇航 周</cp:lastModifiedBy>
  <cp:revision>1172</cp:revision>
  <dcterms:created xsi:type="dcterms:W3CDTF">2019-06-18T10:08:00Z</dcterms:created>
  <dcterms:modified xsi:type="dcterms:W3CDTF">2025-09-12T08:03:53Z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54ecac43ede8418eadf94ecd041eb57d</vt:lpwstr>
  </property>
</Properties>
</file>